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829" r:id="rId3"/>
    <p:sldMasterId id="2147483854" r:id="rId4"/>
  </p:sldMasterIdLst>
  <p:sldIdLst>
    <p:sldId id="256" r:id="rId5"/>
    <p:sldId id="258" r:id="rId6"/>
    <p:sldId id="257" r:id="rId7"/>
    <p:sldId id="266" r:id="rId8"/>
    <p:sldId id="268" r:id="rId9"/>
    <p:sldId id="269" r:id="rId10"/>
    <p:sldId id="280" r:id="rId11"/>
    <p:sldId id="284" r:id="rId12"/>
    <p:sldId id="285" r:id="rId13"/>
    <p:sldId id="271" r:id="rId14"/>
    <p:sldId id="273" r:id="rId15"/>
    <p:sldId id="274" r:id="rId16"/>
    <p:sldId id="275" r:id="rId17"/>
    <p:sldId id="276" r:id="rId18"/>
    <p:sldId id="279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243E-4BE3-48C8-8D07-67E4BAB1EAF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08733-1D5B-4754-8268-51C472508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29115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5991-81F6-4E4C-AF2A-9C68E2E0B8E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FD444-D2F7-435D-AC1C-D100CA0A6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52309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FFF4-91C3-4439-8A07-05038CEEABB3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57F17-DE41-4358-AD52-64F5240B2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56913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243E-4BE3-48C8-8D07-67E4BAB1EAF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08733-1D5B-4754-8268-51C472508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47022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173D-87E4-48D7-9169-D57CBEDEEF0B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4E0CC-29C6-418D-9B6E-22DCE150D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895070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098C-B671-439B-97D3-D7F981DA0019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2F028-6DB7-4051-B9FC-D2AA03F2B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84289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2DE5-5947-4BE7-B272-53EB65F4B578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3DD07-354C-45A6-8486-F22E19EB6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811533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49C2-D577-40EB-A5CC-473BC4580124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B87A0-6DEA-4DB8-9C4F-B96853671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307925"/>
      </p:ext>
    </p:extLst>
  </p:cSld>
  <p:clrMapOvr>
    <a:masterClrMapping/>
  </p:clrMapOvr>
  <p:transition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6559-3FC3-4B72-B8CC-AB7D563AF0C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2245D-70E7-4CC6-B0DB-B5FB4CE6D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75354"/>
      </p:ext>
    </p:extLst>
  </p:cSld>
  <p:clrMapOvr>
    <a:masterClrMapping/>
  </p:clrMapOvr>
  <p:transition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1EF5-7D34-4C1A-86EF-104EDA6D2F69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C6927-B07E-41CA-859F-51548661B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73814"/>
      </p:ext>
    </p:extLst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D035-73F4-47A4-AE1D-BB4F1842C3FE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AAFEC-FBEF-4F9E-9CB9-921DC2BAC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29966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173D-87E4-48D7-9169-D57CBEDEEF0B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4E0CC-29C6-418D-9B6E-22DCE150D6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05866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5E5B-45B7-4EE5-B2D9-D61E2B929B70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8C84C-4FCD-46DB-AACF-CDD5D2B41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81895"/>
      </p:ext>
    </p:extLst>
  </p:cSld>
  <p:clrMapOvr>
    <a:masterClrMapping/>
  </p:clrMapOvr>
  <p:transition spd="slow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5991-81F6-4E4C-AF2A-9C68E2E0B8E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FD444-D2F7-435D-AC1C-D100CA0A6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7241"/>
      </p:ext>
    </p:extLst>
  </p:cSld>
  <p:clrMapOvr>
    <a:masterClrMapping/>
  </p:clrMapOvr>
  <p:transition spd="slow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FFF4-91C3-4439-8A07-05038CEEABB3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57F17-DE41-4358-AD52-64F5240B2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313925"/>
      </p:ext>
    </p:extLst>
  </p:cSld>
  <p:clrMapOvr>
    <a:masterClrMapping/>
  </p:clrMapOvr>
  <p:transition spd="slow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098C-B671-439B-97D3-D7F981DA0019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2F028-6DB7-4051-B9FC-D2AA03F2B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92681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85D-5F21-4CAD-8EC9-0CF75C4A535C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D8CF-067F-4CC3-9BA6-E5C04CFBBA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7C11C-EDF9-4B9C-8CD1-21259D89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225E98-420A-462D-A1CD-CC14012F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9F0C7-2568-4CF0-A1EB-B02E92B4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6F4775C4-F22F-4A35-9C69-9FA846F5C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631563"/>
      </p:ext>
    </p:extLst>
  </p:cSld>
  <p:clrMapOvr>
    <a:masterClrMapping/>
  </p:clrMapOvr>
  <p:transition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534840-526D-4E67-8D87-28DA1D41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5D07C-64B5-4DF9-89F3-B1FF30AD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6071-51F5-47FD-97D8-021BF39C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1A9E50E5-E0BF-4C23-AA7E-D30A2303E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04859"/>
      </p:ext>
    </p:extLst>
  </p:cSld>
  <p:clrMapOvr>
    <a:masterClrMapping/>
  </p:clrMapOvr>
  <p:transition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96E-664B-4071-A9A7-FB173C12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B63FF-6170-4D57-A437-DBDCD2B1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52B97-4342-4032-85B5-E1956D52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E9C7900B-0644-4CCF-A79F-0EFC15B26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5282"/>
      </p:ext>
    </p:extLst>
  </p:cSld>
  <p:clrMapOvr>
    <a:masterClrMapping/>
  </p:clrMapOvr>
  <p:transition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AA2D01-FB18-4DB9-8D21-8468FB06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82DC9C-05B0-4A33-9B0E-E28D1BD7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193AFB-0CC0-4D3C-AA83-E0D3AAA4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F93EC425-8CFB-440F-958E-EA3532AB6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38020"/>
      </p:ext>
    </p:extLst>
  </p:cSld>
  <p:clrMapOvr>
    <a:masterClrMapping/>
  </p:clrMapOvr>
  <p:transition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A63778-C75A-4033-9288-2B4F2C16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88EBF6-C426-40B0-AB0D-E816DAB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9BD3D2-DF69-44A0-8956-A52405D3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3040173A-FAA2-4A3D-8819-BC505531D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70043"/>
      </p:ext>
    </p:extLst>
  </p:cSld>
  <p:clrMapOvr>
    <a:masterClrMapping/>
  </p:clrMapOvr>
  <p:transition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DF4326-BEE6-4EB4-9803-5D34E050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D0B6BC-3F84-44C1-AEF7-20BC4238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6DC973-DE7E-49B3-9A69-CD9FBCE9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FA9E9B0D-9287-47C0-AB24-A4201E6B5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8455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2DE5-5947-4BE7-B272-53EB65F4B578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3DD07-354C-45A6-8486-F22E19EB6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10671"/>
      </p:ext>
    </p:extLst>
  </p:cSld>
  <p:clrMapOvr>
    <a:masterClrMapping/>
  </p:clrMapOvr>
  <p:transition spd="slow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17E3DD-5F18-465F-B744-D5FF191D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EFDCE7-AA65-4542-B0F1-C398202C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35F279-F6EA-4C46-80CC-41A8359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AFF14BB3-DBF8-4CE7-9F7F-E7BDD9F6E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469865"/>
      </p:ext>
    </p:extLst>
  </p:cSld>
  <p:clrMapOvr>
    <a:masterClrMapping/>
  </p:clrMapOvr>
  <p:transition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C9962C-B281-4881-8ADF-9D55BFA3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607B4C-3232-40C8-9701-EFC48389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B0C291-935D-47D0-A035-BE8BEF5F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8D8CBB06-152A-4F1A-A4A8-30014A524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16410"/>
      </p:ext>
    </p:extLst>
  </p:cSld>
  <p:clrMapOvr>
    <a:masterClrMapping/>
  </p:clrMapOvr>
  <p:transition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D59DE2-88B5-4F40-804F-517CECA4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566C97-D2B0-4886-867A-0B5C0A62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D6FABF-EDF2-4E6A-AFB0-575432C8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7C0E1469-71A3-4045-BF06-8ED863BD6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981096"/>
      </p:ext>
    </p:extLst>
  </p:cSld>
  <p:clrMapOvr>
    <a:masterClrMapping/>
  </p:clrMapOvr>
  <p:transition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D1662-502C-4F78-AF91-C71E650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EC7B5-F4B5-4D8B-9EF3-C9002D4D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1BFF-03B4-43CC-8803-367B1F7C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FD87EF76-4A93-413F-8F40-DCA4D1DE7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33485"/>
      </p:ext>
    </p:extLst>
  </p:cSld>
  <p:clrMapOvr>
    <a:masterClrMapping/>
  </p:clrMapOvr>
  <p:transition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49A164-45D6-4278-9C00-868C0F29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B2873F-C94C-4F40-BC58-CB313DB7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E1B1F5-04FF-4D81-A8D4-686E069C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77E54A6A-317D-4453-B9E0-F48288B8E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50815"/>
      </p:ext>
    </p:extLst>
  </p:cSld>
  <p:clrMapOvr>
    <a:masterClrMapping/>
  </p:clrMapOvr>
  <p:transition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D932C4-6FF7-459C-A504-1351C4D7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8A3BB2-A173-4488-9F44-32DFFAD9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654AB6-B8A3-4CFE-8725-3FF26B0F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fld id="{F129AC0F-8B20-481E-8EFA-84C30399E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705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49C2-D577-40EB-A5CC-473BC4580124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B87A0-6DEA-4DB8-9C4F-B96853671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31689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6559-3FC3-4B72-B8CC-AB7D563AF0C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2245D-70E7-4CC6-B0DB-B5FB4CE6D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387191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1EF5-7D34-4C1A-86EF-104EDA6D2F69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C6927-B07E-41CA-859F-51548661B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68204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D035-73F4-47A4-AE1D-BB4F1842C3FE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AAFEC-FBEF-4F9E-9CB9-921DC2BAC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993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5E5B-45B7-4EE5-B2D9-D61E2B929B70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8C84C-4FCD-46DB-AACF-CDD5D2B41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2779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828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74EC5-3153-40D1-B2A3-B89DF3A38DE7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829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685800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hlink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205830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57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FFFF00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9DFA11-62E2-4201-9970-D67D9958DAE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828" name="Rectangle 4">
            <a:extLst>
              <a:ext uri="{FF2B5EF4-FFF2-40B4-BE49-F238E27FC236}">
                <a16:creationId xmlns="" xmlns:a16="http://schemas.microsoft.com/office/drawing/2014/main" id="{2A939F93-B81E-4C9B-9615-589289E6D0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74EC5-3153-40D1-B2A3-B89DF3A38DE7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829" name="Rectangle 5">
            <a:extLst>
              <a:ext uri="{FF2B5EF4-FFF2-40B4-BE49-F238E27FC236}">
                <a16:creationId xmlns="" xmlns:a16="http://schemas.microsoft.com/office/drawing/2014/main" id="{3AAF9056-05E3-460F-AE1B-AEFC69560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685800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hlink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205830" name="Rectangle 6">
            <a:extLst>
              <a:ext uri="{FF2B5EF4-FFF2-40B4-BE49-F238E27FC236}">
                <a16:creationId xmlns="" xmlns:a16="http://schemas.microsoft.com/office/drawing/2014/main" id="{A306522D-5041-42C3-AAE5-A08402AD1F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57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FFFF00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9DFA11-62E2-4201-9970-D67D9958DAE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3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F5E09E-A678-4BAB-B074-DE572C88A9FF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D7FAA05-BF77-48E3-9B63-FBFFE9B24A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1B6BED4-B821-47AA-AB5C-59AC34023E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F30E6F5-96C1-4318-89A3-F30FCF7342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A9861-B2AD-4536-A87D-3DEEA1C6F1F6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9"/>
    </mc:Choice>
    <mc:Fallback xmlns="">
      <p:transition spd="slow" advTm="389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Resolutions Process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2" y="2133600"/>
            <a:ext cx="4335694" cy="283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53710" cy="28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1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3"/>
    </mc:Choice>
    <mc:Fallback xmlns="">
      <p:transition spd="slow" advTm="476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Resolutions </a:t>
            </a:r>
            <a:r>
              <a:rPr lang="en-US" sz="4400" dirty="0" smtClean="0">
                <a:solidFill>
                  <a:srgbClr val="00B0F0"/>
                </a:solidFill>
              </a:rPr>
              <a:t>Process &amp; Timeline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7400"/>
            <a:ext cx="7924800" cy="34290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October – December</a:t>
            </a:r>
            <a:r>
              <a:rPr lang="en-US" sz="2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– Resource Advisory Committees (RACs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) and CLC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begin advance work on the most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important issues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December 31</a:t>
            </a:r>
            <a:r>
              <a:rPr lang="en-US" sz="20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- Deadline for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issues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submitted to RAC Chairs to be considered for any pre-filed resolutions for the annual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convention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January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- Individual RACs hold workshops with their official committee members to develop DRAFT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resolutions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8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3"/>
    </mc:Choice>
    <mc:Fallback xmlns="">
      <p:transition spd="slow" advTm="528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Resolutions Process &amp; Timeline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February 1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– Deadline for RAC pre-filed DRAFT resolutions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submitted to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Resolutions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Committee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February 15</a:t>
            </a:r>
            <a:r>
              <a:rPr lang="en-US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– Resolutions Committee informs RAC Chairs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of pre-filed outcomes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March 1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– P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re-filed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DRAFT resolutions are announced on the CFM website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for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convention attendees.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36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17"/>
    </mc:Choice>
    <mc:Fallback xmlns="">
      <p:transition spd="slow" advTm="1393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Resolutions Process &amp; Timeline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Convention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Sat.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A.M.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– RAC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meetings discussion and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voting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re: pre-filed DRAFT resolutions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Convention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Sat. (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P.M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– Resolutions Committee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considers final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docket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of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pre-filed resolutions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to determine whether to advance to General Assembly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Convention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Sun. 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A.M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)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– Resolutions Committee presents final resolutions docket for General Assembly vote.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15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7"/>
    </mc:Choice>
    <mc:Fallback xmlns="">
      <p:transition spd="slow" advTm="11911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5021"/>
            <a:ext cx="7924800" cy="86836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How To submit a Conservation issue/topic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9" y="914400"/>
            <a:ext cx="772090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7620000" cy="135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5" y="4343400"/>
            <a:ext cx="7772400" cy="40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92"/>
    </mc:Choice>
    <mc:Fallback xmlns="">
      <p:transition spd="slow" advTm="1128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Important issues/topics can be submitted at any time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DC9E1F"/>
              </a:buClr>
            </a:pPr>
            <a:r>
              <a:rPr lang="en-US" sz="2800" dirty="0">
                <a:solidFill>
                  <a:srgbClr val="FFFFFF"/>
                </a:solidFill>
              </a:rPr>
              <a:t>For Convention</a:t>
            </a:r>
          </a:p>
          <a:p>
            <a:pPr lvl="0">
              <a:buClr>
                <a:srgbClr val="DC9E1F"/>
              </a:buClr>
            </a:pPr>
            <a:r>
              <a:rPr lang="en-US" sz="2800" dirty="0">
                <a:solidFill>
                  <a:srgbClr val="FFFFFF"/>
                </a:solidFill>
              </a:rPr>
              <a:t>Outside of Convention</a:t>
            </a:r>
          </a:p>
          <a:p>
            <a:pPr marL="914400" lvl="2" indent="0">
              <a:buNone/>
            </a:pPr>
            <a:r>
              <a:rPr lang="en-US" sz="2800" dirty="0" smtClean="0"/>
              <a:t>	</a:t>
            </a:r>
          </a:p>
          <a:p>
            <a:pPr marL="1828800" lvl="4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Sometimes, less is more…..</a:t>
            </a:r>
            <a:endParaRPr lang="en-US" sz="3200" dirty="0">
              <a:solidFill>
                <a:srgbClr val="00B0F0"/>
              </a:solidFill>
            </a:endParaRPr>
          </a:p>
          <a:p>
            <a:pPr lvl="0">
              <a:buClr>
                <a:srgbClr val="DC9E1F"/>
              </a:buClr>
            </a:pPr>
            <a:r>
              <a:rPr lang="en-US" sz="2800" dirty="0">
                <a:solidFill>
                  <a:srgbClr val="FFFFFF"/>
                </a:solidFill>
              </a:rPr>
              <a:t>Phone call only</a:t>
            </a:r>
          </a:p>
          <a:p>
            <a:r>
              <a:rPr lang="en-US" sz="2800" dirty="0" smtClean="0"/>
              <a:t>Formal Letter from CFM Leadership</a:t>
            </a:r>
          </a:p>
          <a:p>
            <a:pPr lvl="0">
              <a:buClr>
                <a:srgbClr val="DC9E1F"/>
              </a:buClr>
            </a:pPr>
            <a:r>
              <a:rPr lang="en-US" sz="2800" dirty="0" smtClean="0">
                <a:solidFill>
                  <a:srgbClr val="FFFFFF"/>
                </a:solidFill>
              </a:rPr>
              <a:t>Resolution – CFM Policy/Position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12"/>
    </mc:Choice>
    <mc:Fallback xmlns="">
      <p:transition spd="slow" advTm="1620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Remember: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DC9E1F"/>
              </a:buClr>
            </a:pPr>
            <a:r>
              <a:rPr lang="en-US" sz="4000" dirty="0">
                <a:solidFill>
                  <a:srgbClr val="FFFFFF"/>
                </a:solidFill>
              </a:rPr>
              <a:t>Always check for </a:t>
            </a:r>
            <a:r>
              <a:rPr lang="en-US" sz="4000" dirty="0" smtClean="0">
                <a:solidFill>
                  <a:srgbClr val="FFFFFF"/>
                </a:solidFill>
              </a:rPr>
              <a:t>existing </a:t>
            </a:r>
            <a:r>
              <a:rPr lang="en-US" sz="4000" dirty="0">
                <a:solidFill>
                  <a:srgbClr val="FFFFFF"/>
                </a:solidFill>
              </a:rPr>
              <a:t>resolution </a:t>
            </a:r>
            <a:r>
              <a:rPr lang="en-US" sz="4000" dirty="0" smtClean="0">
                <a:solidFill>
                  <a:srgbClr val="FFFFFF"/>
                </a:solidFill>
              </a:rPr>
              <a:t>on </a:t>
            </a:r>
            <a:r>
              <a:rPr lang="en-US" sz="4000" dirty="0">
                <a:solidFill>
                  <a:srgbClr val="FFFFFF"/>
                </a:solidFill>
              </a:rPr>
              <a:t>same/similar </a:t>
            </a:r>
            <a:r>
              <a:rPr lang="en-US" sz="4000" dirty="0" smtClean="0">
                <a:solidFill>
                  <a:srgbClr val="FFFFFF"/>
                </a:solidFill>
              </a:rPr>
              <a:t>topic</a:t>
            </a:r>
          </a:p>
          <a:p>
            <a:pPr lvl="0">
              <a:buClr>
                <a:srgbClr val="DC9E1F"/>
              </a:buClr>
            </a:pPr>
            <a:r>
              <a:rPr lang="en-US" sz="3700" dirty="0">
                <a:solidFill>
                  <a:srgbClr val="FFFFFF"/>
                </a:solidFill>
              </a:rPr>
              <a:t>Longer process/timeline </a:t>
            </a:r>
            <a:r>
              <a:rPr lang="en-US" sz="3700" dirty="0" smtClean="0">
                <a:solidFill>
                  <a:srgbClr val="FFFFFF"/>
                </a:solidFill>
              </a:rPr>
              <a:t>allows </a:t>
            </a:r>
            <a:r>
              <a:rPr lang="en-US" sz="3700" dirty="0">
                <a:solidFill>
                  <a:srgbClr val="FFFFFF"/>
                </a:solidFill>
              </a:rPr>
              <a:t>better </a:t>
            </a:r>
            <a:r>
              <a:rPr lang="en-US" sz="3700" dirty="0" smtClean="0">
                <a:solidFill>
                  <a:srgbClr val="FFFFFF"/>
                </a:solidFill>
              </a:rPr>
              <a:t>fact-finding, input, </a:t>
            </a:r>
            <a:r>
              <a:rPr lang="en-US" sz="3700" dirty="0">
                <a:solidFill>
                  <a:srgbClr val="FFFFFF"/>
                </a:solidFill>
              </a:rPr>
              <a:t>and </a:t>
            </a:r>
            <a:r>
              <a:rPr lang="en-US" sz="3700" dirty="0" smtClean="0">
                <a:solidFill>
                  <a:srgbClr val="FFFFFF"/>
                </a:solidFill>
              </a:rPr>
              <a:t>Committee </a:t>
            </a:r>
            <a:r>
              <a:rPr lang="en-US" sz="3700" dirty="0">
                <a:solidFill>
                  <a:srgbClr val="FFFFFF"/>
                </a:solidFill>
              </a:rPr>
              <a:t>discussions</a:t>
            </a:r>
          </a:p>
          <a:p>
            <a:r>
              <a:rPr lang="en-US" sz="4000" dirty="0" smtClean="0"/>
              <a:t>Resolutions focus should be on importance &amp; quality, NOT quantity </a:t>
            </a:r>
          </a:p>
          <a:p>
            <a:r>
              <a:rPr lang="en-US" sz="4000" dirty="0" smtClean="0"/>
              <a:t>Some issues call for more action/advocacy after the successful resolution – NWF training re: Successful Campaigns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34"/>
    </mc:Choice>
    <mc:Fallback xmlns="">
      <p:transition spd="slow" advTm="17823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54"/>
    </mc:Choice>
    <mc:Fallback xmlns="">
      <p:transition spd="slow" advTm="427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CFM Mission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ensure conservation of Missouri’s wildlife and natural resources, and preservation of our state’s rich outdoor heritage through                              </a:t>
            </a:r>
            <a:r>
              <a:rPr lang="en-US" sz="6000" u="sng" dirty="0">
                <a:solidFill>
                  <a:srgbClr val="FFFF00"/>
                </a:solidFill>
              </a:rPr>
              <a:t>advocacy</a:t>
            </a:r>
            <a:r>
              <a:rPr lang="en-US" sz="6000" dirty="0">
                <a:solidFill>
                  <a:srgbClr val="FFFF00"/>
                </a:solidFill>
              </a:rPr>
              <a:t>, </a:t>
            </a:r>
            <a:r>
              <a:rPr lang="en-US" sz="6000" u="sng" dirty="0"/>
              <a:t>education</a:t>
            </a:r>
            <a:r>
              <a:rPr lang="en-US" sz="6000" dirty="0"/>
              <a:t> and </a:t>
            </a:r>
            <a:r>
              <a:rPr lang="en-US" sz="6000" u="sng" dirty="0"/>
              <a:t>partnerships</a:t>
            </a:r>
            <a:r>
              <a:rPr lang="en-US" sz="6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7"/>
    </mc:Choice>
    <mc:Fallback xmlns="">
      <p:transition spd="slow" advTm="401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Resolutions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Dan\AppData\Local\Microsoft\Windows\INetCache\IE\51UILU1Q\Sello_important[1]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100">
            <a:off x="457200" y="2133600"/>
            <a:ext cx="3423983" cy="31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\AppData\Local\Microsoft\Windows\INetCache\IE\51UILU1Q\Keep_Calm_and_Do_Histor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002">
            <a:off x="4940122" y="1981114"/>
            <a:ext cx="29083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5"/>
    </mc:Choice>
    <mc:Fallback xmlns="">
      <p:transition spd="slow" advTm="1868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="" xmlns:a16="http://schemas.microsoft.com/office/drawing/2014/main" id="{451D1D9C-E634-4058-A046-8386FC43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71800" cy="6858000"/>
          </a:xfrm>
          <a:solidFill>
            <a:schemeClr val="tx1">
              <a:alpha val="38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+mn-lt"/>
              </a:rPr>
              <a:t>In 1935, sportsmen from throughout Missouri came together to form the 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Conservation Federation of Missouri (CFM</a:t>
            </a:r>
            <a:r>
              <a:rPr lang="en-US" altLang="en-US" sz="2800" dirty="0">
                <a:latin typeface="+mn-lt"/>
              </a:rPr>
              <a:t>). They organized with the purpose of taking conservation out of politics. </a:t>
            </a:r>
            <a:endParaRPr lang="en-US" altLang="en-US" sz="72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FE3355-AFD6-4524-83E5-F959FC67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57175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C8D59-0573-499A-B3A7-92782B9664F4}" type="slidenum">
              <a:rPr lang="en-US" altLang="en-US" sz="1400">
                <a:solidFill>
                  <a:srgbClr val="FFFF00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9"/>
    </mc:Choice>
    <mc:Fallback xmlns="">
      <p:transition spd="slow" advTm="725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3CDD4-D4B4-4D62-9B25-A5D93D7A1E00}" type="slidenum">
              <a:rPr lang="en-US" altLang="en-US" sz="1400">
                <a:solidFill>
                  <a:srgbClr val="FFFF00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8397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40625" r="39458" b="26042"/>
          <a:stretch>
            <a:fillRect/>
          </a:stretch>
        </p:blipFill>
        <p:spPr bwMode="auto">
          <a:xfrm>
            <a:off x="-58738" y="990600"/>
            <a:ext cx="920115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="" xmlns:a16="http://schemas.microsoft.com/office/drawing/2014/main" id="{2417AE23-8F57-46C1-8972-70F8213F2120}"/>
              </a:ext>
            </a:extLst>
          </p:cNvPr>
          <p:cNvSpPr txBox="1">
            <a:spLocks/>
          </p:cNvSpPr>
          <p:nvPr/>
        </p:nvSpPr>
        <p:spPr bwMode="auto">
          <a:xfrm>
            <a:off x="0" y="2133600"/>
            <a:ext cx="8991600" cy="1905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>
                <a:latin typeface="Arial Narrow" panose="020B0606020202030204" pitchFamily="34" charset="0"/>
              </a:rPr>
              <a:t>Their initiative petition campaign resulted in the creation of the </a:t>
            </a:r>
            <a:r>
              <a:rPr lang="en-US" altLang="en-US" sz="32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Missouri Department of Conservation</a:t>
            </a:r>
            <a:r>
              <a:rPr lang="en-US" altLang="en-US" sz="3200" kern="0" dirty="0">
                <a:latin typeface="Arial Narrow" panose="020B0606020202030204" pitchFamily="34" charset="0"/>
              </a:rPr>
              <a:t>, a non-political conservation agency that has been a model for other states.</a:t>
            </a:r>
            <a:endParaRPr lang="en-US" altLang="en-US" sz="7200" kern="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696703"/>
      </p:ext>
    </p:extLst>
  </p:cSld>
  <p:clrMapOvr>
    <a:masterClrMapping/>
  </p:clrMapOvr>
  <p:transition spd="slow" advTm="4631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geology.com/store/wall-maps/missouri-wall-map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 b="3963"/>
          <a:stretch>
            <a:fillRect/>
          </a:stretch>
        </p:blipFill>
        <p:spPr bwMode="auto">
          <a:xfrm>
            <a:off x="1981200" y="1143000"/>
            <a:ext cx="5334000" cy="43942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7543800" cy="2590800"/>
          </a:xfrm>
          <a:solidFill>
            <a:schemeClr val="tx1">
              <a:alpha val="34117"/>
            </a:schemeClr>
          </a:solidFill>
        </p:spPr>
        <p:txBody>
          <a:bodyPr/>
          <a:lstStyle/>
          <a:p>
            <a:r>
              <a:rPr lang="en-US" altLang="en-US" sz="4000" dirty="0" smtClean="0">
                <a:latin typeface="Arial Narrow" pitchFamily="34" charset="0"/>
              </a:rPr>
              <a:t> CFM created the</a:t>
            </a:r>
            <a:r>
              <a:rPr lang="en-US" altLang="en-US" sz="4000" dirty="0" smtClean="0">
                <a:solidFill>
                  <a:schemeClr val="bg1"/>
                </a:solidFill>
                <a:latin typeface="Arial Narrow" pitchFamily="34" charset="0"/>
              </a:rPr>
              <a:t> first                   </a:t>
            </a:r>
            <a:r>
              <a:rPr lang="en-US" altLang="en-US" sz="4000" dirty="0" smtClean="0">
                <a:latin typeface="Arial Narrow" pitchFamily="34" charset="0"/>
              </a:rPr>
              <a:t>apolitical, science-based conservation agency                             </a:t>
            </a:r>
            <a:r>
              <a:rPr lang="en-US" altLang="en-US" sz="4000" dirty="0" smtClean="0">
                <a:solidFill>
                  <a:schemeClr val="bg1"/>
                </a:solidFill>
                <a:latin typeface="Arial Narrow" pitchFamily="34" charset="0"/>
              </a:rPr>
              <a:t>in the history of the </a:t>
            </a:r>
            <a:r>
              <a:rPr lang="en-US" altLang="en-US" sz="4000" u="sng" dirty="0" smtClean="0">
                <a:solidFill>
                  <a:schemeClr val="bg1"/>
                </a:solidFill>
                <a:latin typeface="Arial Narrow" pitchFamily="34" charset="0"/>
              </a:rPr>
              <a:t>world</a:t>
            </a:r>
            <a:r>
              <a:rPr lang="en-US" altLang="en-US" sz="4000" dirty="0" smtClean="0">
                <a:solidFill>
                  <a:schemeClr val="bg1"/>
                </a:solidFill>
                <a:latin typeface="Arial Narrow" pitchFamily="34" charset="0"/>
              </a:rPr>
              <a:t>!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8FF2B-0EB4-4B15-93DD-B54224165F50}" type="slidenum">
              <a:rPr lang="en-US" altLang="en-US" sz="1400">
                <a:solidFill>
                  <a:srgbClr val="FFFF00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35510"/>
      </p:ext>
    </p:extLst>
  </p:cSld>
  <p:clrMapOvr>
    <a:masterClrMapping/>
  </p:clrMapOvr>
  <p:transition spd="slow" advTm="26546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 noChangeArrowheads="1"/>
          </p:cNvSpPr>
          <p:nvPr>
            <p:ph type="title"/>
          </p:nvPr>
        </p:nvSpPr>
        <p:spPr>
          <a:xfrm>
            <a:off x="914400" y="3429000"/>
            <a:ext cx="7467600" cy="2362200"/>
          </a:xfrm>
        </p:spPr>
        <p:txBody>
          <a:bodyPr/>
          <a:lstStyle/>
          <a:p>
            <a:r>
              <a:rPr lang="en-US" altLang="en-US" sz="2000" b="0" smtClean="0"/>
              <a:t/>
            </a:r>
            <a:br>
              <a:rPr lang="en-US" altLang="en-US" sz="2000" b="0" smtClean="0"/>
            </a:br>
            <a:r>
              <a:rPr lang="en-US" altLang="en-US" sz="2000" b="0" smtClean="0"/>
              <a:t/>
            </a:r>
            <a:br>
              <a:rPr lang="en-US" altLang="en-US" sz="2000" b="0" smtClean="0"/>
            </a:br>
            <a:r>
              <a:rPr lang="en-US" altLang="en-US" sz="3200" smtClean="0">
                <a:solidFill>
                  <a:schemeClr val="bg1"/>
                </a:solidFill>
                <a:latin typeface="Arial Narrow" pitchFamily="34" charset="0"/>
              </a:rPr>
              <a:t>1976</a:t>
            </a:r>
            <a:r>
              <a:rPr lang="en-US" altLang="en-US" sz="2800" smtClean="0">
                <a:latin typeface="Arial Narrow" pitchFamily="34" charset="0"/>
              </a:rPr>
              <a:t/>
            </a:r>
            <a:br>
              <a:rPr lang="en-US" altLang="en-US" sz="2800" smtClean="0">
                <a:latin typeface="Arial Narrow" pitchFamily="34" charset="0"/>
              </a:rPr>
            </a:br>
            <a:r>
              <a:rPr lang="en-US" altLang="en-US" sz="3200" smtClean="0">
                <a:solidFill>
                  <a:schemeClr val="bg1"/>
                </a:solidFill>
                <a:latin typeface="Arial Narrow" pitchFamily="34" charset="0"/>
              </a:rPr>
              <a:t>CFM</a:t>
            </a:r>
            <a:r>
              <a:rPr lang="en-US" altLang="en-US" sz="2800" smtClean="0">
                <a:latin typeface="Arial Narrow" pitchFamily="34" charset="0"/>
              </a:rPr>
              <a:t> spearheaded successful passage of the </a:t>
            </a:r>
            <a:r>
              <a:rPr lang="en-US" altLang="en-US" sz="3600" smtClean="0">
                <a:solidFill>
                  <a:schemeClr val="bg1"/>
                </a:solidFill>
                <a:latin typeface="Arial Narrow" pitchFamily="34" charset="0"/>
              </a:rPr>
              <a:t>conservation sales tax </a:t>
            </a:r>
            <a:r>
              <a:rPr lang="en-US" altLang="en-US" sz="2800" smtClean="0">
                <a:latin typeface="Arial Narrow" pitchFamily="34" charset="0"/>
              </a:rPr>
              <a:t>to create stable broad based funding for Missouri’s forests, fauna and fish.</a:t>
            </a:r>
            <a:r>
              <a:rPr lang="en-US" altLang="en-US" sz="6000" b="0" smtClean="0"/>
              <a:t/>
            </a:r>
            <a:br>
              <a:rPr lang="en-US" altLang="en-US" sz="6000" b="0" smtClean="0"/>
            </a:br>
            <a:endParaRPr lang="en-US" altLang="en-US" sz="6000" smtClean="0"/>
          </a:p>
        </p:txBody>
      </p:sp>
      <p:pic>
        <p:nvPicPr>
          <p:cNvPr id="870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057400" cy="2057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15DB5FF5-48BA-45B2-B6DA-C7E74394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57175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CEC99-FDA7-47F1-BDF2-877D804AA720}" type="slidenum">
              <a:rPr lang="en-US" altLang="en-US" sz="1400">
                <a:solidFill>
                  <a:srgbClr val="FFFF00"/>
                </a:solidFill>
                <a:latin typeface="Arial Narrow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3310"/>
      </p:ext>
    </p:extLst>
  </p:cSld>
  <p:clrMapOvr>
    <a:masterClrMapping/>
  </p:clrMapOvr>
  <p:transition advTm="49466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CFM strategic Plan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r>
              <a:rPr lang="en-US" sz="2800" dirty="0" smtClean="0">
                <a:latin typeface="Calibri"/>
                <a:ea typeface="Calibri"/>
                <a:cs typeface="Times New Roman"/>
              </a:rPr>
              <a:t>No single organization can tackle the challenges alone </a:t>
            </a:r>
          </a:p>
          <a:p>
            <a:pPr lvl="1"/>
            <a:r>
              <a:rPr lang="en-US" sz="2800" dirty="0" smtClean="0">
                <a:latin typeface="Calibri"/>
                <a:ea typeface="Calibri"/>
                <a:cs typeface="Times New Roman"/>
              </a:rPr>
              <a:t>Serve as a convener, facilitator, and coordinator to build relationships and achieve common goals between and among interest groups</a:t>
            </a:r>
          </a:p>
          <a:p>
            <a:pPr lvl="1"/>
            <a:r>
              <a:rPr lang="en-US" sz="2800" dirty="0" smtClean="0">
                <a:latin typeface="Calibri"/>
                <a:ea typeface="Calibri"/>
                <a:cs typeface="Times New Roman"/>
              </a:rPr>
              <a:t>Work with all organizations/agencies to develop and advance programs/policies</a:t>
            </a:r>
          </a:p>
          <a:p>
            <a:pPr lvl="1"/>
            <a:r>
              <a:rPr lang="en-US" sz="2800" dirty="0" smtClean="0">
                <a:latin typeface="Calibri"/>
                <a:ea typeface="Calibri"/>
                <a:cs typeface="Times New Roman"/>
              </a:rPr>
              <a:t>Formulate well developed, defensible positions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2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88"/>
    </mc:Choice>
    <mc:Fallback xmlns="">
      <p:transition spd="slow" advTm="1159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Importance of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Members monitor conservation/natural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resource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issues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CFM takes positions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based on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best 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available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information/science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CFM expresses support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opposition, recognition, or advice on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particular topic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CFM </a:t>
            </a:r>
            <a:r>
              <a:rPr lang="en-US" sz="28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resolutions are one of the most powerful expressions of our opinion as a conservation </a:t>
            </a:r>
            <a:r>
              <a:rPr lang="en-US" sz="28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organization</a:t>
            </a:r>
            <a:r>
              <a:rPr lang="en-US" sz="24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24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94"/>
    </mc:Choice>
    <mc:Fallback xmlns="">
      <p:transition spd="slow" advTm="7409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418</TotalTime>
  <Words>419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3_Default Design</vt:lpstr>
      <vt:lpstr>4_Default Design</vt:lpstr>
      <vt:lpstr>Horizon</vt:lpstr>
      <vt:lpstr>1_Default Design</vt:lpstr>
      <vt:lpstr>PowerPoint Presentation</vt:lpstr>
      <vt:lpstr>CFM Mission</vt:lpstr>
      <vt:lpstr>Resolutions</vt:lpstr>
      <vt:lpstr>In 1935, sportsmen from throughout Missouri came together to form the Conservation Federation of Missouri (CFM). They organized with the purpose of taking conservation out of politics. </vt:lpstr>
      <vt:lpstr>PowerPoint Presentation</vt:lpstr>
      <vt:lpstr> CFM created the first                   apolitical, science-based conservation agency                             in the history of the world!</vt:lpstr>
      <vt:lpstr>  1976 CFM spearheaded successful passage of the conservation sales tax to create stable broad based funding for Missouri’s forests, fauna and fish. </vt:lpstr>
      <vt:lpstr>CFM strategic Plan</vt:lpstr>
      <vt:lpstr>Importance of Resolutions</vt:lpstr>
      <vt:lpstr>Resolutions Process</vt:lpstr>
      <vt:lpstr>Resolutions Process &amp; Timeline</vt:lpstr>
      <vt:lpstr>Resolutions Process &amp; Timeline</vt:lpstr>
      <vt:lpstr>Resolutions Process &amp; Timeline</vt:lpstr>
      <vt:lpstr>How To submit a Conservation issue/topic</vt:lpstr>
      <vt:lpstr>Important issues/topics can be submitted at any time</vt:lpstr>
      <vt:lpstr>Remember: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DeeCee Darrow</dc:creator>
  <cp:lastModifiedBy>DeeCee Darrow</cp:lastModifiedBy>
  <cp:revision>62</cp:revision>
  <dcterms:created xsi:type="dcterms:W3CDTF">2018-09-05T18:45:01Z</dcterms:created>
  <dcterms:modified xsi:type="dcterms:W3CDTF">2018-09-14T12:21:51Z</dcterms:modified>
</cp:coreProperties>
</file>